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3" r:id="rId3"/>
    <p:sldId id="295" r:id="rId4"/>
    <p:sldId id="275" r:id="rId5"/>
    <p:sldId id="274" r:id="rId6"/>
    <p:sldId id="307" r:id="rId7"/>
    <p:sldId id="308" r:id="rId8"/>
    <p:sldId id="294" r:id="rId9"/>
    <p:sldId id="300" r:id="rId10"/>
    <p:sldId id="304" r:id="rId11"/>
    <p:sldId id="280" r:id="rId12"/>
    <p:sldId id="283" r:id="rId13"/>
    <p:sldId id="285" r:id="rId14"/>
    <p:sldId id="312" r:id="rId15"/>
    <p:sldId id="277" r:id="rId16"/>
    <p:sldId id="309" r:id="rId17"/>
    <p:sldId id="310" r:id="rId18"/>
    <p:sldId id="311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3"/>
    <p:restoredTop sz="61868" autoAdjust="0"/>
  </p:normalViewPr>
  <p:slideViewPr>
    <p:cSldViewPr snapToGrid="0" snapToObjects="1">
      <p:cViewPr varScale="1">
        <p:scale>
          <a:sx n="74" d="100"/>
          <a:sy n="74" d="100"/>
        </p:scale>
        <p:origin x="11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6413-53F3-4B41-8EF0-41323565BEE3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06C42-4FEC-ED42-8B19-24E3452B2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60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BF75E-B5C6-1947-85F0-13443B2B521E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DBE2E-7FC9-6D4C-B143-1D4A717C9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3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8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05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77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02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86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9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49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98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24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9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6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6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84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0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38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DBE2E-7FC9-6D4C-B143-1D4A717C95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6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4AB02A5-4FE5-49D9-9E24-09F23B90C450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fld id="{F2F2B559-D25F-DB4F-9351-A9E5E4C639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5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5A1F08-3952-7849-83E9-A00EA196CBCC}" type="datetimeFigureOut">
              <a:rPr lang="en-US" smtClean="0"/>
              <a:pPr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E0EDB6-42FE-3740-A9E1-F1661FEF13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668" y="1624414"/>
            <a:ext cx="3991673" cy="35394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Bangla MN" charset="0"/>
              <a:ea typeface="Bangla MN" charset="0"/>
              <a:cs typeface="Bangla MN" charset="0"/>
            </a:endParaRPr>
          </a:p>
          <a:p>
            <a:pPr>
              <a:spcAft>
                <a:spcPts val="0"/>
              </a:spcAft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Bangla MN" charset="0"/>
                <a:ea typeface="Bangla MN" charset="0"/>
                <a:cs typeface="Bangla MN" charset="0"/>
              </a:rPr>
              <a:t>The Evolution of Shipping and Maritime Industries in Singapore</a:t>
            </a:r>
          </a:p>
          <a:p>
            <a:pPr>
              <a:spcAft>
                <a:spcPts val="0"/>
              </a:spcAft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Bangla MN" charset="0"/>
              <a:ea typeface="Bangla MN" charset="0"/>
              <a:cs typeface="Bangla M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26" y="611268"/>
            <a:ext cx="3574465" cy="2584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26" y="3394129"/>
            <a:ext cx="3703164" cy="2777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668" y="5393678"/>
            <a:ext cx="227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GES1009. Week 5(II)</a:t>
            </a:r>
          </a:p>
          <a:p>
            <a:r>
              <a:rPr lang="en-US" dirty="0"/>
              <a:t>Dr. Brunero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46740" y="455613"/>
            <a:ext cx="40259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Blue Funnel Line (Holt &amp; Co)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22363" y="1598613"/>
            <a:ext cx="8021637" cy="3629025"/>
          </a:xfrm>
        </p:spPr>
        <p:txBody>
          <a:bodyPr/>
          <a:lstStyle/>
          <a:p>
            <a:r>
              <a:rPr lang="en-US" dirty="0"/>
              <a:t>Liverpool based company.</a:t>
            </a:r>
          </a:p>
          <a:p>
            <a:r>
              <a:rPr lang="en-US" dirty="0"/>
              <a:t>Passenger service from the UK to South Africa, Asia, Australia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Tapped into other steamer networks for regional travel.</a:t>
            </a:r>
          </a:p>
          <a:p>
            <a:r>
              <a:rPr lang="en-US" dirty="0"/>
              <a:t>Hajj pilgrims.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90" y="3413573"/>
            <a:ext cx="4920726" cy="27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5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84468" y="648518"/>
            <a:ext cx="7631112" cy="1173162"/>
          </a:xfrm>
        </p:spPr>
        <p:txBody>
          <a:bodyPr>
            <a:normAutofit/>
          </a:bodyPr>
          <a:lstStyle/>
          <a:p>
            <a:r>
              <a:rPr lang="en-US" dirty="0"/>
              <a:t>The Straits Steamship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32238" y="2246313"/>
            <a:ext cx="3894406" cy="24447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Registered in Singapore</a:t>
            </a:r>
          </a:p>
          <a:p>
            <a:r>
              <a:rPr lang="en-US" dirty="0"/>
              <a:t>Formed as a joint enterprise</a:t>
            </a:r>
          </a:p>
          <a:p>
            <a:r>
              <a:rPr lang="en-US" dirty="0"/>
              <a:t>Straits Chinese and European financiers, all holding positions on the board of the company</a:t>
            </a:r>
          </a:p>
        </p:txBody>
      </p:sp>
      <p:pic>
        <p:nvPicPr>
          <p:cNvPr id="4" name="Picture 3" descr="steamsh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12" y="1821680"/>
            <a:ext cx="2929011" cy="40528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2407" y="3843579"/>
            <a:ext cx="7578672" cy="22782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Transporting tin, rubber, raw materials from West Malaysian coast to Singapore.</a:t>
            </a:r>
          </a:p>
          <a:p>
            <a:r>
              <a:rPr lang="en-US" dirty="0"/>
              <a:t>Dominated the passenger service between Singapore and Malaysian ports</a:t>
            </a:r>
          </a:p>
          <a:p>
            <a:r>
              <a:rPr lang="en-US" dirty="0"/>
              <a:t>Fierce competition with other steamship companies including:</a:t>
            </a:r>
          </a:p>
          <a:p>
            <a:pPr lvl="2"/>
            <a:r>
              <a:rPr lang="en-US" dirty="0"/>
              <a:t>Wee Bin &amp; Company of Singapore</a:t>
            </a:r>
          </a:p>
          <a:p>
            <a:pPr lvl="2"/>
            <a:r>
              <a:rPr lang="en-US" dirty="0"/>
              <a:t>East Asiatic Company</a:t>
            </a:r>
          </a:p>
          <a:p>
            <a:pPr lvl="2"/>
            <a:r>
              <a:rPr lang="en-US" dirty="0"/>
              <a:t>Siam Steam Navigation Company</a:t>
            </a:r>
          </a:p>
          <a:p>
            <a:pPr lvl="2"/>
            <a:r>
              <a:rPr lang="en-US" dirty="0"/>
              <a:t>Ho Hong Steamship Company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41" y="604433"/>
            <a:ext cx="4302426" cy="3115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The Straits Steamship Co 1920-1960s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Took over various steamship lines</a:t>
            </a:r>
          </a:p>
          <a:p>
            <a:r>
              <a:rPr lang="en-US" dirty="0"/>
              <a:t>Invested in Malayan Air venture (this eventually became SIA)</a:t>
            </a:r>
          </a:p>
          <a:p>
            <a:r>
              <a:rPr lang="en-US" dirty="0"/>
              <a:t>By post war years, The Straits Steamship Company was the focus of mergers/acquisitions and was absorbed into Keppel Corporation.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5AAE-9CEF-3644-A6CD-DAC3B45F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Cartels and Conferences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8615-AAAB-A344-9015-09245799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Increasingly common in the era of steam (c.1850s onwards!).</a:t>
            </a:r>
          </a:p>
          <a:p>
            <a:r>
              <a:rPr lang="en-US" dirty="0"/>
              <a:t>Tended to be organized by big companies: Liners</a:t>
            </a:r>
          </a:p>
          <a:p>
            <a:r>
              <a:rPr lang="en-US" dirty="0"/>
              <a:t>Conferences (and cartels) to fix freight rates or passenger fares and to enforce these rates on members.</a:t>
            </a:r>
          </a:p>
          <a:p>
            <a:pPr lvl="1"/>
            <a:r>
              <a:rPr lang="en-US" dirty="0"/>
              <a:t>New entrants? Subjected to price wars, exclusive contracts, predatory </a:t>
            </a:r>
            <a:r>
              <a:rPr lang="en-US" dirty="0" err="1"/>
              <a:t>behaviours</a:t>
            </a:r>
            <a:endParaRPr lang="en-US" dirty="0"/>
          </a:p>
          <a:p>
            <a:pPr lvl="1"/>
            <a:r>
              <a:rPr lang="en-US" dirty="0"/>
              <a:t>Shipping companies? Argued that conferences and cartels were important to stop monopolies from developing and to regulate the industry… (do you agree?)</a:t>
            </a:r>
          </a:p>
          <a:p>
            <a:pPr lvl="1"/>
            <a:r>
              <a:rPr lang="en-US" dirty="0"/>
              <a:t>Govt regulations and efforts to curb cartels c. 1960s onwards.</a:t>
            </a:r>
          </a:p>
        </p:txBody>
      </p:sp>
    </p:spTree>
    <p:extLst>
      <p:ext uri="{BB962C8B-B14F-4D97-AF65-F5344CB8AC3E}">
        <p14:creationId xmlns:p14="http://schemas.microsoft.com/office/powerpoint/2010/main" val="78491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100" y="847725"/>
            <a:ext cx="7632700" cy="11398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Asian Maritime World: the War Years and beyond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2140" y="2352513"/>
            <a:ext cx="7632700" cy="3213100"/>
          </a:xfrm>
        </p:spPr>
        <p:txBody>
          <a:bodyPr>
            <a:normAutofit/>
          </a:bodyPr>
          <a:lstStyle/>
          <a:p>
            <a:r>
              <a:rPr lang="en-US" dirty="0"/>
              <a:t>Shipping industry in tatters; politics at the forefront.</a:t>
            </a:r>
          </a:p>
          <a:p>
            <a:r>
              <a:rPr lang="en-US" dirty="0"/>
              <a:t>Rise of Asian shipping/redevelopment of Asian ports. </a:t>
            </a:r>
          </a:p>
          <a:p>
            <a:r>
              <a:rPr lang="en-US" dirty="0"/>
              <a:t>Japan took a leading role in the region.</a:t>
            </a:r>
          </a:p>
          <a:p>
            <a:r>
              <a:rPr lang="en-US" dirty="0"/>
              <a:t>1960s containerization and the TRANSFORMATION of shipping practices.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3B36-C1F8-0041-B587-AC148EF2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Orient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AF27C-C259-0B43-9367-4CD084146CA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1968: a national shipping line. (</a:t>
            </a:r>
            <a:r>
              <a:rPr lang="en-US" i="1" dirty="0"/>
              <a:t>Neptune Topaz </a:t>
            </a:r>
            <a:r>
              <a:rPr lang="en-US" dirty="0"/>
              <a:t>and</a:t>
            </a:r>
            <a:r>
              <a:rPr lang="en-US" i="1" dirty="0"/>
              <a:t> Neptune Zircon</a:t>
            </a:r>
            <a:r>
              <a:rPr lang="en-US" dirty="0"/>
              <a:t>)</a:t>
            </a:r>
          </a:p>
          <a:p>
            <a:r>
              <a:rPr lang="en-US" dirty="0"/>
              <a:t>Only became profitable c1975:</a:t>
            </a:r>
          </a:p>
          <a:p>
            <a:pPr lvl="1"/>
            <a:r>
              <a:rPr lang="en-US" dirty="0"/>
              <a:t>Shifted to containerization and revamped its fleet </a:t>
            </a:r>
          </a:p>
          <a:p>
            <a:pPr lvl="1"/>
            <a:r>
              <a:rPr lang="en-US" dirty="0"/>
              <a:t>Made innovations regarding cargos and operation methods</a:t>
            </a:r>
          </a:p>
        </p:txBody>
      </p:sp>
      <p:pic>
        <p:nvPicPr>
          <p:cNvPr id="6" name="Content Placeholder 5" descr="A picture containing screenshot, text&#13;&#10;&#13;&#10;Description automatically generated">
            <a:extLst>
              <a:ext uri="{FF2B5EF4-FFF2-40B4-BE49-F238E27FC236}">
                <a16:creationId xmlns:a16="http://schemas.microsoft.com/office/drawing/2014/main" id="{12EB5F60-3AA0-0C4F-9C61-BDF1F0C4EF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79183" y="3941763"/>
            <a:ext cx="4385633" cy="2189162"/>
          </a:xfrm>
        </p:spPr>
      </p:pic>
    </p:spTree>
    <p:extLst>
      <p:ext uri="{BB962C8B-B14F-4D97-AF65-F5344CB8AC3E}">
        <p14:creationId xmlns:p14="http://schemas.microsoft.com/office/powerpoint/2010/main" val="336270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0746-494B-5E41-AAC7-05B1E70B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Orient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583D0-BF1E-8442-80C2-7388AB21D97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50428" y="1600199"/>
            <a:ext cx="7936372" cy="4231257"/>
          </a:xfrm>
        </p:spPr>
        <p:txBody>
          <a:bodyPr>
            <a:normAutofit/>
          </a:bodyPr>
          <a:lstStyle/>
          <a:p>
            <a:r>
              <a:rPr lang="en-US" dirty="0"/>
              <a:t>Listed on the Stock Exchange in 1981.</a:t>
            </a:r>
          </a:p>
          <a:p>
            <a:r>
              <a:rPr lang="en-US" dirty="0"/>
              <a:t>1986: global slump/disruption to shipping</a:t>
            </a:r>
          </a:p>
          <a:p>
            <a:r>
              <a:rPr lang="en-US" dirty="0"/>
              <a:t>1980s: diversification into: liner, bulker, tanker, also logistics, management and marine services</a:t>
            </a:r>
          </a:p>
          <a:p>
            <a:r>
              <a:rPr lang="en-US" dirty="0"/>
              <a:t>1990s-2000s: volatility in shipping,  NOL swings between profits, acquisitions and losses.</a:t>
            </a:r>
          </a:p>
          <a:p>
            <a:r>
              <a:rPr lang="en-SG" baseline="30000" dirty="0"/>
              <a:t> </a:t>
            </a:r>
            <a:r>
              <a:rPr lang="en-SG" dirty="0"/>
              <a:t>In 2015, Temasek announced its decision to sell its entire stake in NOL to France’s CMA CGM the third biggest global </a:t>
            </a:r>
            <a:r>
              <a:rPr lang="en-SG" dirty="0" err="1"/>
              <a:t>containershipping</a:t>
            </a:r>
            <a:r>
              <a:rPr lang="en-SG" dirty="0"/>
              <a:t> company.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A52E4-3952-524A-B0D9-02E2FCB12C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8271" y="1191093"/>
            <a:ext cx="2165301" cy="1469181"/>
          </a:xfrm>
        </p:spPr>
      </p:pic>
    </p:spTree>
    <p:extLst>
      <p:ext uri="{BB962C8B-B14F-4D97-AF65-F5344CB8AC3E}">
        <p14:creationId xmlns:p14="http://schemas.microsoft.com/office/powerpoint/2010/main" val="242304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802" y="0"/>
            <a:ext cx="9172471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126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603" y="496090"/>
            <a:ext cx="2867411" cy="58832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009" y="609602"/>
            <a:ext cx="2664004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F8DD3-A1C0-0B41-9FC4-BF1AFA5D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55" y="607812"/>
            <a:ext cx="2126598" cy="12548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262626"/>
                </a:solidFill>
              </a:rPr>
              <a:t>The shipping industry?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6E851-EBC7-084E-842F-B7539723453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96855" y="2430471"/>
            <a:ext cx="2126598" cy="35520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600" dirty="0">
                <a:solidFill>
                  <a:srgbClr val="262626"/>
                </a:solidFill>
              </a:rPr>
              <a:t>Still facing global uncertainty.</a:t>
            </a:r>
          </a:p>
          <a:p>
            <a:r>
              <a:rPr lang="en-US" sz="1600" dirty="0">
                <a:solidFill>
                  <a:srgbClr val="262626"/>
                </a:solidFill>
              </a:rPr>
              <a:t>The collapse of Hanjin Shipping Company hit not only the shipping industry but PORTS.</a:t>
            </a:r>
          </a:p>
          <a:p>
            <a:endParaRPr lang="en-US" sz="1600" dirty="0">
              <a:solidFill>
                <a:srgbClr val="262626"/>
              </a:solidFill>
            </a:endParaRPr>
          </a:p>
          <a:p>
            <a:r>
              <a:rPr lang="en-US" sz="1600" dirty="0">
                <a:solidFill>
                  <a:srgbClr val="262626"/>
                </a:solidFill>
              </a:rPr>
              <a:t>Singapore remains a world-class container port and base of operations for many international shipping lines.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18" y="0"/>
            <a:ext cx="554738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mall boat in a body of water&#13;&#10;&#13;&#10;Description automatically generated">
            <a:extLst>
              <a:ext uri="{FF2B5EF4-FFF2-40B4-BE49-F238E27FC236}">
                <a16:creationId xmlns:a16="http://schemas.microsoft.com/office/drawing/2014/main" id="{2C9C1141-A058-234D-93B9-B623C05073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3711130" y="120651"/>
            <a:ext cx="3128283" cy="2463522"/>
          </a:xfrm>
          <a:prstGeom prst="rect">
            <a:avLst/>
          </a:prstGeom>
        </p:spPr>
      </p:pic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1A059B1-BDD6-1F42-8146-50ADD3B0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632" y="2720654"/>
            <a:ext cx="4101502" cy="4016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90E91-4E6D-7847-B21E-93C31DEC235F}"/>
              </a:ext>
            </a:extLst>
          </p:cNvPr>
          <p:cNvSpPr txBox="1"/>
          <p:nvPr/>
        </p:nvSpPr>
        <p:spPr>
          <a:xfrm>
            <a:off x="7246189" y="759125"/>
            <a:ext cx="1331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i="1" dirty="0"/>
              <a:t>The Straits Times, </a:t>
            </a:r>
            <a:r>
              <a:rPr lang="en-US" dirty="0"/>
              <a:t>20 December 2016.</a:t>
            </a:r>
          </a:p>
        </p:txBody>
      </p:sp>
    </p:spTree>
    <p:extLst>
      <p:ext uri="{BB962C8B-B14F-4D97-AF65-F5344CB8AC3E}">
        <p14:creationId xmlns:p14="http://schemas.microsoft.com/office/powerpoint/2010/main" val="745221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844" y="1037230"/>
            <a:ext cx="7645400" cy="1139825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90844" y="2285543"/>
            <a:ext cx="7493000" cy="3556000"/>
          </a:xfrm>
        </p:spPr>
        <p:txBody>
          <a:bodyPr>
            <a:normAutofit fontScale="92500"/>
          </a:bodyPr>
          <a:lstStyle/>
          <a:p>
            <a:r>
              <a:rPr lang="en-US" dirty="0"/>
              <a:t>From the 1800s to the present, international and coastal shipping industries underwent changes to their business practices/strategies as a result of evolving trade demands and new technologies.</a:t>
            </a:r>
          </a:p>
          <a:p>
            <a:r>
              <a:rPr lang="en-US" dirty="0"/>
              <a:t>Asian and European firms had interest in shipping in the region and in Singapore as a port, base for ship building and related services: this remains the case in the present day.</a:t>
            </a:r>
          </a:p>
          <a:p>
            <a:r>
              <a:rPr lang="en-US" dirty="0"/>
              <a:t>Containerization continues to change the shipping industry and to transform Singapore’s role in this industry.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05030"/>
          </a:xfrm>
        </p:spPr>
        <p:txBody>
          <a:bodyPr>
            <a:normAutofit/>
          </a:bodyPr>
          <a:lstStyle/>
          <a:p>
            <a:br>
              <a:rPr lang="en-US" sz="3600" dirty="0">
                <a:latin typeface="Times New Roman"/>
                <a:ea typeface="Cambria"/>
                <a:cs typeface="Times New Roman"/>
              </a:rPr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20800" y="2279668"/>
            <a:ext cx="7079536" cy="3054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latin typeface="Times New Roman"/>
                <a:ea typeface="Cambria"/>
                <a:cs typeface="Times New Roman"/>
              </a:rPr>
              <a:t> </a:t>
            </a:r>
            <a:r>
              <a:rPr lang="en-US" dirty="0">
                <a:latin typeface="Times New Roman"/>
                <a:ea typeface="Cambria"/>
                <a:cs typeface="Times New Roman"/>
              </a:rPr>
              <a:t>Shipping and maritime industries, general characteristics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>
                <a:latin typeface="Times New Roman"/>
                <a:ea typeface="Cambria"/>
                <a:cs typeface="Times New Roman"/>
              </a:rPr>
              <a:t> 	Case studies:  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>
                <a:latin typeface="Times New Roman"/>
                <a:ea typeface="Cambria"/>
                <a:cs typeface="Times New Roman"/>
              </a:rPr>
              <a:t>		Lighters and the Singapore River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>
                <a:latin typeface="Times New Roman"/>
                <a:ea typeface="Cambria"/>
                <a:cs typeface="Times New Roman"/>
              </a:rPr>
              <a:t>		The Peninsular and Orient Shipping Company (P&amp;O), Blue 			Funnell Line, The Straits Steamship Company Malaya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dirty="0">
                <a:latin typeface="Times New Roman"/>
                <a:ea typeface="Cambria"/>
                <a:cs typeface="Times New Roman"/>
              </a:rPr>
              <a:t>Post 1960s: Neptune Orient Line and </a:t>
            </a:r>
            <a:r>
              <a:rPr lang="en-US" dirty="0" err="1">
                <a:latin typeface="Times New Roman"/>
                <a:ea typeface="Cambria"/>
                <a:cs typeface="Times New Roman"/>
              </a:rPr>
              <a:t>containerisation</a:t>
            </a:r>
            <a:endParaRPr lang="en-US" dirty="0">
              <a:latin typeface="Times New Roman"/>
              <a:ea typeface="Cambria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1367922"/>
            <a:ext cx="553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Lecture Outline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Shipping Companies and business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cited as displaying ‘modern’ business practices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example of ‘transformative’ technologies and the role they play in transforming economies and also business practices.</a:t>
            </a:r>
          </a:p>
          <a:p>
            <a:endParaRPr lang="en-US" dirty="0"/>
          </a:p>
          <a:p>
            <a:r>
              <a:rPr lang="en-US" dirty="0"/>
              <a:t>Provides the opportunity to study business networks, through the global movements of people and  goods.</a:t>
            </a:r>
          </a:p>
        </p:txBody>
      </p:sp>
    </p:spTree>
    <p:extLst>
      <p:ext uri="{BB962C8B-B14F-4D97-AF65-F5344CB8AC3E}">
        <p14:creationId xmlns:p14="http://schemas.microsoft.com/office/powerpoint/2010/main" val="220031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86988" y="897845"/>
            <a:ext cx="7024744" cy="1143000"/>
          </a:xfrm>
        </p:spPr>
        <p:txBody>
          <a:bodyPr/>
          <a:lstStyle/>
          <a:p>
            <a:r>
              <a:rPr lang="en-US" dirty="0"/>
              <a:t>Oceanic Shipping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490" y="2272887"/>
            <a:ext cx="45339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/>
              <a:t>Large  firms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/>
              <a:t>Frequently appointed representatives in ports 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/>
              <a:t>Able to develop an administrative structure for business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/>
              <a:t>Could draw on a pool of ship masters 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/>
              <a:t>Vertical integration but also a tendency for horizontal integration</a:t>
            </a:r>
          </a:p>
        </p:txBody>
      </p:sp>
      <p:pic>
        <p:nvPicPr>
          <p:cNvPr id="8" name="Picture 7" descr="po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30" y="1191646"/>
            <a:ext cx="2751328" cy="43649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Coastal shipping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6" y="2599592"/>
            <a:ext cx="7498080" cy="2472740"/>
          </a:xfrm>
        </p:spPr>
        <p:txBody>
          <a:bodyPr/>
          <a:lstStyle/>
          <a:p>
            <a:r>
              <a:rPr lang="en-US" dirty="0"/>
              <a:t>Generally smaller firms</a:t>
            </a:r>
          </a:p>
          <a:p>
            <a:r>
              <a:rPr lang="en-US" dirty="0"/>
              <a:t>All owners sharing in the vessels</a:t>
            </a:r>
          </a:p>
          <a:p>
            <a:r>
              <a:rPr lang="en-US" dirty="0"/>
              <a:t>Company managed by a single investor</a:t>
            </a:r>
          </a:p>
          <a:p>
            <a:r>
              <a:rPr lang="en-US" dirty="0"/>
              <a:t>Catering to regional demands.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870C1-D1DA-7E49-ABFE-1F1D4726F405}"/>
              </a:ext>
            </a:extLst>
          </p:cNvPr>
          <p:cNvSpPr txBox="1"/>
          <p:nvPr/>
        </p:nvSpPr>
        <p:spPr>
          <a:xfrm>
            <a:off x="1915064" y="4991055"/>
            <a:ext cx="417518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LINERS vs TRAMPS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Studies:</a:t>
            </a:r>
            <a:br>
              <a:rPr lang="en-US" dirty="0"/>
            </a:br>
            <a:r>
              <a:rPr lang="en-US" dirty="0"/>
              <a:t> Lighters and the SG River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Lighterage</a:t>
            </a:r>
            <a:r>
              <a:rPr lang="en-US" dirty="0"/>
              <a:t>: one of the first major industries to develop in Singapore.</a:t>
            </a:r>
          </a:p>
          <a:p>
            <a:r>
              <a:rPr lang="en-US" dirty="0"/>
              <a:t>Handling cargo from larger ships and bringing them to the riverfront</a:t>
            </a:r>
          </a:p>
          <a:p>
            <a:r>
              <a:rPr lang="en-US" dirty="0"/>
              <a:t>1819-1900 Indian lighters (South Indian boatmen) dominated the river. By 1860, estimated at 1500 </a:t>
            </a:r>
            <a:r>
              <a:rPr lang="en-US" dirty="0" err="1"/>
              <a:t>lightermen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2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</a:t>
            </a:r>
            <a:r>
              <a:rPr lang="en-US" dirty="0" err="1"/>
              <a:t>Harbour</a:t>
            </a:r>
            <a:r>
              <a:rPr lang="en-US" dirty="0"/>
              <a:t> and the demise of Indian boatmen.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European traders &amp; shipping gravitated towards the New </a:t>
            </a:r>
            <a:r>
              <a:rPr lang="en-US" dirty="0" err="1"/>
              <a:t>Harbour</a:t>
            </a:r>
            <a:r>
              <a:rPr lang="en-US" dirty="0"/>
              <a:t> area. European </a:t>
            </a:r>
            <a:r>
              <a:rPr lang="en-US" dirty="0" err="1"/>
              <a:t>godowns</a:t>
            </a:r>
            <a:r>
              <a:rPr lang="en-US" dirty="0"/>
              <a:t> on the River were replaced by Chinese businesses.</a:t>
            </a:r>
          </a:p>
          <a:p>
            <a:r>
              <a:rPr lang="en-US" dirty="0"/>
              <a:t>Steamships and modern wharves made the lighters less important.</a:t>
            </a:r>
          </a:p>
          <a:p>
            <a:r>
              <a:rPr lang="en-US" dirty="0"/>
              <a:t>The industry remained focused on the SG River and passed gradually into Chinese hands. (tensions and competition)</a:t>
            </a:r>
          </a:p>
        </p:txBody>
      </p:sp>
    </p:spTree>
    <p:extLst>
      <p:ext uri="{BB962C8B-B14F-4D97-AF65-F5344CB8AC3E}">
        <p14:creationId xmlns:p14="http://schemas.microsoft.com/office/powerpoint/2010/main" val="75234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56292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 Peninsular and Oriental Steam Navigation Company (P&amp;O)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500" dirty="0"/>
              <a:t>Established in 1835 as a partnership between Brodie </a:t>
            </a:r>
            <a:r>
              <a:rPr lang="en-US" sz="2500" dirty="0" err="1"/>
              <a:t>Willcox</a:t>
            </a:r>
            <a:r>
              <a:rPr lang="en-US" sz="2500" dirty="0"/>
              <a:t>, Arthur Anderson and Richard Bourne.</a:t>
            </a:r>
          </a:p>
          <a:p>
            <a:r>
              <a:rPr lang="en-US" sz="2500" dirty="0"/>
              <a:t>Successive mail contracts then expanded to a passenger service. Merger with the Transatlantic Steam Navigation Co. and became the Peninsular and Orient Steam Navigation Co by Royal Charter of 1840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Strategies?</a:t>
            </a:r>
          </a:p>
          <a:p>
            <a:pPr marL="0" indent="0">
              <a:buNone/>
            </a:pPr>
            <a:r>
              <a:rPr lang="en-US" sz="2500" dirty="0"/>
              <a:t>Investing in larger ships, coaling stations and infrastructure.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1842: Southampton to Egypt, then India.</a:t>
            </a:r>
          </a:p>
          <a:p>
            <a:pPr marL="0" indent="0">
              <a:buNone/>
            </a:pPr>
            <a:r>
              <a:rPr lang="en-US" sz="2500" b="1" dirty="0"/>
              <a:t>Expanding to: Ceylon, Penang, Singapore, Hong Kong by 1845</a:t>
            </a:r>
          </a:p>
          <a:p>
            <a:endParaRPr lang="en-US" sz="2500" dirty="0"/>
          </a:p>
          <a:p>
            <a:endParaRPr lang="en-US" sz="2500" dirty="0"/>
          </a:p>
        </p:txBody>
      </p:sp>
      <p:pic>
        <p:nvPicPr>
          <p:cNvPr id="4" name="Picture 3" descr="P&amp;O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76" y="3502498"/>
            <a:ext cx="2396995" cy="17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5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&amp;O cruises poster 1930 from the heritage collections.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48" y="791957"/>
            <a:ext cx="3296304" cy="52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746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873</Words>
  <Application>Microsoft Macintosh PowerPoint</Application>
  <PresentationFormat>On-screen Show (4:3)</PresentationFormat>
  <Paragraphs>117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Bangla MN</vt:lpstr>
      <vt:lpstr>Calibri</vt:lpstr>
      <vt:lpstr>Garamond</vt:lpstr>
      <vt:lpstr>Times New Roman</vt:lpstr>
      <vt:lpstr>Organic</vt:lpstr>
      <vt:lpstr>PowerPoint Presentation</vt:lpstr>
      <vt:lpstr> </vt:lpstr>
      <vt:lpstr>Shipping Companies and business history</vt:lpstr>
      <vt:lpstr>Oceanic Shipping</vt:lpstr>
      <vt:lpstr>Coastal shipping</vt:lpstr>
      <vt:lpstr>Case Studies:  Lighters and the SG River</vt:lpstr>
      <vt:lpstr>New Harbour and the demise of Indian boatmen.</vt:lpstr>
      <vt:lpstr> Peninsular and Oriental Steam Navigation Company (P&amp;O)</vt:lpstr>
      <vt:lpstr>PowerPoint Presentation</vt:lpstr>
      <vt:lpstr>Blue Funnel Line (Holt &amp; Co)</vt:lpstr>
      <vt:lpstr>The Straits Steamship Company</vt:lpstr>
      <vt:lpstr>PowerPoint Presentation</vt:lpstr>
      <vt:lpstr>The Straits Steamship Co 1920-1960s…</vt:lpstr>
      <vt:lpstr>Cartels and Conferences </vt:lpstr>
      <vt:lpstr>The Asian Maritime World: the War Years and beyond </vt:lpstr>
      <vt:lpstr>Neptune Orient Lines</vt:lpstr>
      <vt:lpstr>Neptune Orient Lines</vt:lpstr>
      <vt:lpstr>The shipping industry?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Donna Brunero</dc:creator>
  <cp:keywords/>
  <dc:description/>
  <cp:lastModifiedBy>Donna Brunero</cp:lastModifiedBy>
  <cp:revision>12</cp:revision>
  <dcterms:created xsi:type="dcterms:W3CDTF">2019-02-10T08:49:46Z</dcterms:created>
  <dcterms:modified xsi:type="dcterms:W3CDTF">2019-02-11T01:51:16Z</dcterms:modified>
  <cp:category/>
</cp:coreProperties>
</file>